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8229600" cx="14630400"/>
  <p:notesSz cx="8229600" cy="14630400"/>
  <p:embeddedFontLst>
    <p:embeddedFont>
      <p:font typeface="MuseoModerno Medium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gKGCQnlamhInCngUUW6vNoXExe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3CE8BA-0A96-4459-832C-2F4BB138BFFB}">
  <a:tblStyle styleId="{733CE8BA-0A96-4459-832C-2F4BB138BF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useoModernoMedium-regular.fntdata"/><Relationship Id="rId21" Type="http://schemas.openxmlformats.org/officeDocument/2006/relationships/slide" Target="slides/slide16.xml"/><Relationship Id="rId24" Type="http://schemas.openxmlformats.org/officeDocument/2006/relationships/font" Target="fonts/MuseoModernoMedium-italic.fntdata"/><Relationship Id="rId23" Type="http://schemas.openxmlformats.org/officeDocument/2006/relationships/font" Target="fonts/MuseoModerno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MuseoModerno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9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7" name="Google Shape;197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1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8" name="Google Shape;248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669a326523_0_5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669a326523_0_5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5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8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6c18ca1bf_0_5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66c18ca1bf_0_5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6" name="Google Shape;46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20.png"/><Relationship Id="rId7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hyperlink" Target="https://www.huffpost.com/entry/funniest-tweets" TargetMode="External"/><Relationship Id="rId5" Type="http://schemas.openxmlformats.org/officeDocument/2006/relationships/hyperlink" Target="https://www.huffpost.com/entry/funniest-tweets...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6280190" y="2436376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b="0" i="0" lang="en-US" sz="4450" u="none" cap="none" strike="noStrike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Automated News Categorization for HuffPost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6280190" y="419409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Guy Dulberg, Guy Zagorski, </a:t>
            </a:r>
            <a:r>
              <a:rPr lang="en-US" sz="1750">
                <a:solidFill>
                  <a:srgbClr val="2B4150"/>
                </a:solidFill>
              </a:rPr>
              <a:t>Noam </a:t>
            </a:r>
            <a:r>
              <a:rPr b="0" i="0" lang="en-US" sz="175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Ben Moshe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Data Science in Industry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6280190" y="543020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54175" y="7720150"/>
            <a:ext cx="1776225" cy="4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/>
          <p:nvPr/>
        </p:nvSpPr>
        <p:spPr>
          <a:xfrm>
            <a:off x="3947531" y="353457"/>
            <a:ext cx="7315200" cy="469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8214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2800"/>
              <a:buFont typeface="MuseoModerno Medium"/>
              <a:buNone/>
            </a:pPr>
            <a:r>
              <a:rPr lang="en-US" sz="280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Exploratory Data Analysis Findings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9"/>
          <p:cNvSpPr/>
          <p:nvPr/>
        </p:nvSpPr>
        <p:spPr>
          <a:xfrm>
            <a:off x="7485221" y="5501283"/>
            <a:ext cx="6634996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Calibri"/>
              <a:buNone/>
            </a:pPr>
            <a:r>
              <a:t/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9"/>
          <p:cNvSpPr/>
          <p:nvPr/>
        </p:nvSpPr>
        <p:spPr>
          <a:xfrm>
            <a:off x="120825" y="974200"/>
            <a:ext cx="14439900" cy="7164600"/>
          </a:xfrm>
          <a:prstGeom prst="roundRect">
            <a:avLst>
              <a:gd fmla="val 400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9"/>
          <p:cNvSpPr/>
          <p:nvPr/>
        </p:nvSpPr>
        <p:spPr>
          <a:xfrm>
            <a:off x="510173" y="1284975"/>
            <a:ext cx="2082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Sentiment Variation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92" name="Google Shape;19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183" y="2414140"/>
            <a:ext cx="7425086" cy="449702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 txBox="1"/>
          <p:nvPr/>
        </p:nvSpPr>
        <p:spPr>
          <a:xfrm>
            <a:off x="8149694" y="2215240"/>
            <a:ext cx="55602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Observation: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Sentiment varies widely across categories—headlines in TASTE, TRAVEL, and FOOD &amp; DRINK tend to be strongly positive, while those in CRIME and U.S. NEWS are notably more negative.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Consideration: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emotional tone likely reflects the nature of the content and could provide useful signals for category prediction.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Action: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sentiment polarity and subjectivity as input features to help the model better separate emotionally distinct categories, particularly in edge cases.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94" name="Google Shape;19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238" y="2414140"/>
            <a:ext cx="7402282" cy="4497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0" name="Google Shape;20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0"/>
          <p:cNvSpPr/>
          <p:nvPr/>
        </p:nvSpPr>
        <p:spPr>
          <a:xfrm>
            <a:off x="722233" y="1054894"/>
            <a:ext cx="6977063" cy="644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050"/>
              <a:buFont typeface="MuseoModerno Medium"/>
              <a:buNone/>
            </a:pPr>
            <a:r>
              <a:rPr lang="en-US" sz="40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Business Insights from EDA</a:t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2" name="Google Shape;20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233" y="2045375"/>
            <a:ext cx="515898" cy="51589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0"/>
          <p:cNvSpPr/>
          <p:nvPr/>
        </p:nvSpPr>
        <p:spPr>
          <a:xfrm>
            <a:off x="1444466" y="2131814"/>
            <a:ext cx="1672352" cy="644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000"/>
              <a:buFont typeface="MuseoModerno Medium"/>
              <a:buNone/>
            </a:pPr>
            <a:r>
              <a:rPr lang="en-US" sz="20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Category Drift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1444466" y="2900482"/>
            <a:ext cx="1672352" cy="1650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Proportions shifted; lifestyle categories disappeared post-2018.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5" name="Google Shape;20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4708" y="2045375"/>
            <a:ext cx="515898" cy="51589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0"/>
          <p:cNvSpPr/>
          <p:nvPr/>
        </p:nvSpPr>
        <p:spPr>
          <a:xfrm>
            <a:off x="4096941" y="2131814"/>
            <a:ext cx="1672352" cy="644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000"/>
              <a:buFont typeface="MuseoModerno Medium"/>
              <a:buNone/>
            </a:pPr>
            <a:r>
              <a:rPr lang="en-US" sz="20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Temporal Training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4096941" y="2900482"/>
            <a:ext cx="1672352" cy="990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Use temporal splits to account for data drift.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8" name="Google Shape;208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7182" y="2045375"/>
            <a:ext cx="515898" cy="5158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0"/>
          <p:cNvSpPr/>
          <p:nvPr/>
        </p:nvSpPr>
        <p:spPr>
          <a:xfrm>
            <a:off x="6749415" y="2131814"/>
            <a:ext cx="1672352" cy="644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000"/>
              <a:buFont typeface="MuseoModerno Medium"/>
              <a:buNone/>
            </a:pPr>
            <a:r>
              <a:rPr lang="en-US" sz="20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Sentiment Features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6749415" y="2900482"/>
            <a:ext cx="1672352" cy="990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Headline sentiment varies by category.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1" name="Google Shape;211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2233" y="4999434"/>
            <a:ext cx="515898" cy="51589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0"/>
          <p:cNvSpPr/>
          <p:nvPr/>
        </p:nvSpPr>
        <p:spPr>
          <a:xfrm>
            <a:off x="1444466" y="5085874"/>
            <a:ext cx="1672352" cy="644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000"/>
              <a:buFont typeface="MuseoModerno Medium"/>
              <a:buNone/>
            </a:pPr>
            <a:r>
              <a:rPr lang="en-US" sz="20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Topic Distinction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1444466" y="5854541"/>
            <a:ext cx="1672352" cy="1320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Polarity helps distinguish topics (e.g., CRIME vs. GOOD NEWS).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"/>
          <p:cNvSpPr/>
          <p:nvPr/>
        </p:nvSpPr>
        <p:spPr>
          <a:xfrm>
            <a:off x="793790" y="1251109"/>
            <a:ext cx="810839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Key Business Value Goals &amp; Impact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3"/>
          <p:cNvSpPr/>
          <p:nvPr/>
        </p:nvSpPr>
        <p:spPr>
          <a:xfrm>
            <a:off x="1857256" y="295227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Time Savings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3"/>
          <p:cNvSpPr/>
          <p:nvPr/>
        </p:nvSpPr>
        <p:spPr>
          <a:xfrm>
            <a:off x="793790" y="3442692"/>
            <a:ext cx="389870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Tagging reduced from ~2 min to &lt; 1 sec.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3"/>
          <p:cNvSpPr/>
          <p:nvPr/>
        </p:nvSpPr>
        <p:spPr>
          <a:xfrm>
            <a:off x="10050806" y="41086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Scalability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3"/>
          <p:cNvSpPr/>
          <p:nvPr/>
        </p:nvSpPr>
        <p:spPr>
          <a:xfrm>
            <a:off x="10050806" y="4599101"/>
            <a:ext cx="3898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</a:rPr>
              <a:t>Make </a:t>
            </a:r>
            <a:r>
              <a:rPr lang="en-US" sz="1750">
                <a:solidFill>
                  <a:srgbClr val="2B4150"/>
                </a:solidFill>
              </a:rPr>
              <a:t>efficient</a:t>
            </a:r>
            <a:r>
              <a:rPr lang="en-US" sz="1750">
                <a:solidFill>
                  <a:srgbClr val="2B4150"/>
                </a:solidFill>
              </a:rPr>
              <a:t> model for use for Big data that holds articles.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3"/>
          <p:cNvSpPr/>
          <p:nvPr/>
        </p:nvSpPr>
        <p:spPr>
          <a:xfrm>
            <a:off x="1857255" y="662416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Cost Savings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3"/>
          <p:cNvSpPr/>
          <p:nvPr/>
        </p:nvSpPr>
        <p:spPr>
          <a:xfrm>
            <a:off x="5024" y="6978491"/>
            <a:ext cx="484296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Estimated $60K/year in operational savings.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3"/>
          <p:cNvSpPr/>
          <p:nvPr/>
        </p:nvSpPr>
        <p:spPr>
          <a:xfrm>
            <a:off x="5838230" y="5402461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3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Calibri"/>
              <a:buNone/>
            </a:pPr>
            <a:r>
              <a:t/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4472" y="2265635"/>
            <a:ext cx="4721456" cy="4712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53853" y="7200900"/>
            <a:ext cx="287655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"/>
          <p:cNvSpPr/>
          <p:nvPr/>
        </p:nvSpPr>
        <p:spPr>
          <a:xfrm>
            <a:off x="120825" y="974200"/>
            <a:ext cx="14439900" cy="7164600"/>
          </a:xfrm>
          <a:prstGeom prst="roundRect">
            <a:avLst>
              <a:gd fmla="val 400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35" name="Google Shape;23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4"/>
          <p:cNvSpPr/>
          <p:nvPr/>
        </p:nvSpPr>
        <p:spPr>
          <a:xfrm>
            <a:off x="793790" y="395751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Limitations &amp; Risks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4"/>
          <p:cNvSpPr/>
          <p:nvPr/>
        </p:nvSpPr>
        <p:spPr>
          <a:xfrm>
            <a:off x="793790" y="5686901"/>
            <a:ext cx="4120753" cy="226814"/>
          </a:xfrm>
          <a:prstGeom prst="roundRect">
            <a:avLst>
              <a:gd fmla="val 15001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4"/>
          <p:cNvSpPr/>
          <p:nvPr/>
        </p:nvSpPr>
        <p:spPr>
          <a:xfrm>
            <a:off x="793790" y="6253877"/>
            <a:ext cx="338173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Temporal Generalization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/>
          <p:nvPr/>
        </p:nvSpPr>
        <p:spPr>
          <a:xfrm>
            <a:off x="793790" y="6744295"/>
            <a:ext cx="41207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Challenges across evolving news cycles with </a:t>
            </a:r>
            <a:r>
              <a:rPr lang="en-US" sz="1750">
                <a:solidFill>
                  <a:srgbClr val="2B4150"/>
                </a:solidFill>
              </a:rPr>
              <a:t>context</a:t>
            </a: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 s</a:t>
            </a:r>
            <a:r>
              <a:rPr lang="en-US" sz="1750">
                <a:solidFill>
                  <a:srgbClr val="2B4150"/>
                </a:solidFill>
              </a:rPr>
              <a:t>hift.</a:t>
            </a:r>
            <a:endParaRPr sz="1750">
              <a:solidFill>
                <a:srgbClr val="2B4150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4"/>
          <p:cNvSpPr/>
          <p:nvPr/>
        </p:nvSpPr>
        <p:spPr>
          <a:xfrm>
            <a:off x="5254704" y="5346621"/>
            <a:ext cx="4120872" cy="226814"/>
          </a:xfrm>
          <a:prstGeom prst="roundRect">
            <a:avLst>
              <a:gd fmla="val 15001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4"/>
          <p:cNvSpPr/>
          <p:nvPr/>
        </p:nvSpPr>
        <p:spPr>
          <a:xfrm>
            <a:off x="5254704" y="591359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Long-tail Prediction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4"/>
          <p:cNvSpPr/>
          <p:nvPr/>
        </p:nvSpPr>
        <p:spPr>
          <a:xfrm>
            <a:off x="5254704" y="6404015"/>
            <a:ext cx="412087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Harder for less frequent categories.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4"/>
          <p:cNvSpPr/>
          <p:nvPr/>
        </p:nvSpPr>
        <p:spPr>
          <a:xfrm>
            <a:off x="9715738" y="5006459"/>
            <a:ext cx="4120872" cy="226814"/>
          </a:xfrm>
          <a:prstGeom prst="roundRect">
            <a:avLst>
              <a:gd fmla="val 15001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4"/>
          <p:cNvSpPr/>
          <p:nvPr/>
        </p:nvSpPr>
        <p:spPr>
          <a:xfrm>
            <a:off x="9715738" y="557343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Editor Trust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4"/>
          <p:cNvSpPr/>
          <p:nvPr/>
        </p:nvSpPr>
        <p:spPr>
          <a:xfrm>
            <a:off x="9715738" y="6063853"/>
            <a:ext cx="412087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Ensuring acceptance of automated tagging.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1" name="Google Shape;25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45233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1"/>
          <p:cNvSpPr/>
          <p:nvPr/>
        </p:nvSpPr>
        <p:spPr>
          <a:xfrm>
            <a:off x="686633" y="2992160"/>
            <a:ext cx="4904780" cy="613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3850"/>
              <a:buFont typeface="MuseoModerno Medium"/>
              <a:buNone/>
            </a:pPr>
            <a:r>
              <a:rPr lang="en-US" sz="38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Technical Approach</a:t>
            </a:r>
            <a:endParaRPr sz="3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53" name="Google Shape;25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633" y="3899535"/>
            <a:ext cx="980956" cy="151268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1"/>
          <p:cNvSpPr/>
          <p:nvPr/>
        </p:nvSpPr>
        <p:spPr>
          <a:xfrm>
            <a:off x="1961802" y="3899530"/>
            <a:ext cx="30003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900"/>
              <a:buFont typeface="MuseoModerno Medium"/>
              <a:buNone/>
            </a:pPr>
            <a:r>
              <a:rPr lang="en-US" sz="25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Preprocessing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1"/>
          <p:cNvSpPr/>
          <p:nvPr/>
        </p:nvSpPr>
        <p:spPr>
          <a:xfrm>
            <a:off x="1961800" y="4330900"/>
            <a:ext cx="11982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Clean text </a:t>
            </a:r>
            <a:endParaRPr sz="2300">
              <a:solidFill>
                <a:srgbClr val="2B4150"/>
              </a:solidFill>
            </a:endParaRPr>
          </a:p>
          <a:p>
            <a:pPr indent="-393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rgbClr val="2B4150"/>
                </a:solidFill>
              </a:rPr>
              <a:t>R</a:t>
            </a:r>
            <a:r>
              <a:rPr lang="en-US" sz="23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emove duplicates</a:t>
            </a:r>
            <a:endParaRPr sz="2300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rgbClr val="2B4150"/>
                </a:solidFill>
              </a:rPr>
              <a:t>Filter</a:t>
            </a:r>
            <a:r>
              <a:rPr lang="en-US" sz="23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 30 top categories</a:t>
            </a:r>
            <a:endParaRPr sz="2300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300"/>
              <a:buChar char="•"/>
            </a:pPr>
            <a:r>
              <a:rPr lang="en-US" sz="2300">
                <a:solidFill>
                  <a:srgbClr val="2B4150"/>
                </a:solidFill>
              </a:rPr>
              <a:t>Remove</a:t>
            </a:r>
            <a:r>
              <a:rPr lang="en-US" sz="2300">
                <a:solidFill>
                  <a:srgbClr val="2B4150"/>
                </a:solidFill>
              </a:rPr>
              <a:t> Edge cases for text length</a:t>
            </a:r>
            <a:endParaRPr sz="2300">
              <a:solidFill>
                <a:srgbClr val="2B4150"/>
              </a:solidFill>
            </a:endParaRPr>
          </a:p>
        </p:txBody>
      </p:sp>
      <p:sp>
        <p:nvSpPr>
          <p:cNvPr id="256" name="Google Shape;256;p11"/>
          <p:cNvSpPr/>
          <p:nvPr/>
        </p:nvSpPr>
        <p:spPr>
          <a:xfrm>
            <a:off x="2040325" y="4848346"/>
            <a:ext cx="11982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7650" lvl="0" marL="342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57" name="Google Shape;25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633" y="5412224"/>
            <a:ext cx="980956" cy="227754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1"/>
          <p:cNvSpPr/>
          <p:nvPr/>
        </p:nvSpPr>
        <p:spPr>
          <a:xfrm>
            <a:off x="2040328" y="5944325"/>
            <a:ext cx="33672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900"/>
              <a:buFont typeface="MuseoModerno Medium"/>
              <a:buNone/>
            </a:pPr>
            <a:r>
              <a:rPr lang="en-US" sz="25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Model Candidates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1"/>
          <p:cNvSpPr/>
          <p:nvPr/>
        </p:nvSpPr>
        <p:spPr>
          <a:xfrm>
            <a:off x="1961805" y="6390440"/>
            <a:ext cx="119820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0" marL="342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LSTM (with embeddings)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1"/>
          <p:cNvSpPr/>
          <p:nvPr/>
        </p:nvSpPr>
        <p:spPr>
          <a:xfrm>
            <a:off x="1961805" y="6733693"/>
            <a:ext cx="119820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0" marL="342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Naive Bayes + TF-IDF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1"/>
          <p:cNvSpPr/>
          <p:nvPr/>
        </p:nvSpPr>
        <p:spPr>
          <a:xfrm>
            <a:off x="1961793" y="7120922"/>
            <a:ext cx="119820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0" marL="342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Logistic Regression + TF-IDF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1"/>
          <p:cNvSpPr/>
          <p:nvPr/>
        </p:nvSpPr>
        <p:spPr>
          <a:xfrm>
            <a:off x="1961793" y="7434851"/>
            <a:ext cx="119820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0" marL="342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rgbClr val="2B4150"/>
                </a:solidFill>
              </a:rPr>
              <a:t>LinearSVC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30013" y="7179830"/>
            <a:ext cx="3000375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69a326523_0_5"/>
          <p:cNvSpPr/>
          <p:nvPr/>
        </p:nvSpPr>
        <p:spPr>
          <a:xfrm>
            <a:off x="120825" y="974200"/>
            <a:ext cx="14392800" cy="7164600"/>
          </a:xfrm>
          <a:prstGeom prst="roundRect">
            <a:avLst>
              <a:gd fmla="val 400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3669a326523_0_5"/>
          <p:cNvSpPr txBox="1"/>
          <p:nvPr/>
        </p:nvSpPr>
        <p:spPr>
          <a:xfrm>
            <a:off x="6256206" y="259207"/>
            <a:ext cx="7315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8214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2800"/>
              <a:buFont typeface="MuseoModerno Medium"/>
              <a:buNone/>
            </a:pPr>
            <a:r>
              <a:rPr lang="en-US" sz="280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Results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0" name="Google Shape;270;g3669a326523_0_5"/>
          <p:cNvGraphicFramePr/>
          <p:nvPr/>
        </p:nvGraphicFramePr>
        <p:xfrm>
          <a:off x="952500" y="221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{733CE8BA-0A96-4459-832C-2F4BB138BFFB}</a:tableStyleId>
              </a:tblPr>
              <a:tblGrid>
                <a:gridCol w="6362700"/>
                <a:gridCol w="6362700"/>
              </a:tblGrid>
              <a:tr h="201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Naive Base</a:t>
                      </a:r>
                      <a:br>
                        <a:rPr lang="en-US" sz="2400"/>
                      </a:br>
                      <a:r>
                        <a:rPr lang="en-US" sz="2400"/>
                        <a:t>Macro F1-score: 0.3729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Logistic Regression</a:t>
                      </a:r>
                      <a:br>
                        <a:rPr lang="en-US" sz="2400"/>
                      </a:b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Macro F1-score: 0.5460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201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LSTM</a:t>
                      </a:r>
                      <a:br>
                        <a:rPr lang="en-US" sz="2400"/>
                      </a:b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Macro F1-score: 0.45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Linear SVC</a:t>
                      </a:r>
                      <a:br>
                        <a:rPr lang="en-US" sz="2400">
                          <a:solidFill>
                            <a:schemeClr val="dk1"/>
                          </a:solidFill>
                        </a:rPr>
                      </a:b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Macro F1-score: 0.58</a:t>
                      </a:r>
                      <a:endParaRPr sz="1950">
                        <a:solidFill>
                          <a:srgbClr val="1F1F1F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"/>
          <p:cNvSpPr txBox="1"/>
          <p:nvPr/>
        </p:nvSpPr>
        <p:spPr>
          <a:xfrm>
            <a:off x="416689" y="242290"/>
            <a:ext cx="7315200" cy="8104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Next Steps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5"/>
          <p:cNvSpPr txBox="1"/>
          <p:nvPr/>
        </p:nvSpPr>
        <p:spPr>
          <a:xfrm>
            <a:off x="416689" y="1385673"/>
            <a:ext cx="12049200" cy="3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 Validation:</a:t>
            </a:r>
            <a:b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on newer articles to ensure the model handles recent content.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Loop:</a:t>
            </a:r>
            <a:b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 and update the model to adapt to changing topics</a:t>
            </a:r>
            <a:r>
              <a:rPr lang="en-US" sz="3200">
                <a:solidFill>
                  <a:schemeClr val="dk1"/>
                </a:solidFill>
              </a:rPr>
              <a:t>, categories and 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language.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277" name="Google Shape;2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0075" y="7448551"/>
            <a:ext cx="260032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Executive Summary: Project Goals &amp; Value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6" name="Google Shape;6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60" y="2493288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530906" y="252864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Project Goal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Classify articles </a:t>
            </a:r>
            <a:r>
              <a:rPr lang="en-US" sz="1750">
                <a:solidFill>
                  <a:srgbClr val="2B4150"/>
                </a:solidFill>
              </a:rPr>
              <a:t>into </a:t>
            </a: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categories automatically.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0" name="Google Shape;7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8860" y="3878104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"/>
          <p:cNvSpPr/>
          <p:nvPr/>
        </p:nvSpPr>
        <p:spPr>
          <a:xfrm>
            <a:off x="1530906" y="391346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Dataset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210k articles (2012-2022).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4" name="Google Shape;7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8860" y="5262920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"/>
          <p:cNvSpPr/>
          <p:nvPr/>
        </p:nvSpPr>
        <p:spPr>
          <a:xfrm>
            <a:off x="1530906" y="529828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Models Proposed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LSTM, Naive Bayes, Logistic Regression, </a:t>
            </a:r>
            <a:r>
              <a:rPr lang="en-US" sz="1750">
                <a:solidFill>
                  <a:srgbClr val="2B4150"/>
                </a:solidFill>
              </a:rPr>
              <a:t>LinearSVM</a:t>
            </a: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8" name="Google Shape;78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8860" y="6647736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"/>
          <p:cNvSpPr/>
          <p:nvPr/>
        </p:nvSpPr>
        <p:spPr>
          <a:xfrm>
            <a:off x="1530906" y="668309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Business Value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Reduce workload, boost engagement, enable real-time publishing.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/>
          <p:nvPr/>
        </p:nvSpPr>
        <p:spPr>
          <a:xfrm>
            <a:off x="118800" y="1493175"/>
            <a:ext cx="14392800" cy="6658800"/>
          </a:xfrm>
          <a:prstGeom prst="roundRect">
            <a:avLst>
              <a:gd fmla="val 400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646748" y="551617"/>
            <a:ext cx="11898511" cy="577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3600"/>
              <a:buFont typeface="MuseoModerno Medium"/>
              <a:buNone/>
            </a:pPr>
            <a:r>
              <a:rPr lang="en-US" sz="360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Business Problem: Manual Categorization Bottleneck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646748" y="1591032"/>
            <a:ext cx="2309932" cy="28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1800"/>
              <a:buFont typeface="MuseoModerno Medium"/>
              <a:buNone/>
            </a:pPr>
            <a:r>
              <a:rPr lang="en-US" sz="180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Issue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646748" y="2064544"/>
            <a:ext cx="4144566" cy="5912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450"/>
              <a:buFont typeface="Arial"/>
              <a:buNone/>
            </a:pPr>
            <a:r>
              <a:rPr lang="en-US" sz="14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Editors spend ~2 minutes per article for manual tagging.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646748" y="2822019"/>
            <a:ext cx="4144566" cy="295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Calibri"/>
              <a:buNone/>
            </a:pPr>
            <a:r>
              <a:t/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1" name="Google Shape;9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748" y="3325535"/>
            <a:ext cx="4144566" cy="414456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5249704" y="1591032"/>
            <a:ext cx="2309932" cy="28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1800"/>
              <a:buFont typeface="MuseoModerno Medium"/>
              <a:buNone/>
            </a:pPr>
            <a:r>
              <a:rPr lang="en-US" sz="180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Solution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5249704" y="2064544"/>
            <a:ext cx="4144566" cy="295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450"/>
              <a:buFont typeface="Arial"/>
              <a:buNone/>
            </a:pPr>
            <a:r>
              <a:rPr lang="en-US" sz="14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Automation reduces tagging time to &lt; 1 second.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5249704" y="2526387"/>
            <a:ext cx="4144566" cy="295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Calibri"/>
              <a:buNone/>
            </a:pPr>
            <a:r>
              <a:t/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5249704" y="2988231"/>
            <a:ext cx="4144566" cy="295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Calibri"/>
              <a:buNone/>
            </a:pPr>
            <a:r>
              <a:t/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9852660" y="1591032"/>
            <a:ext cx="2309932" cy="28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1800"/>
              <a:buFont typeface="MuseoModerno Medium"/>
              <a:buNone/>
            </a:pPr>
            <a:r>
              <a:rPr lang="en-US" sz="180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Impact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9852660" y="2064544"/>
            <a:ext cx="4144566" cy="295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450"/>
              <a:buFont typeface="Arial"/>
              <a:buChar char="•"/>
            </a:pPr>
            <a:r>
              <a:rPr lang="en-US" sz="14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Faster publication cycle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9852660" y="2424827"/>
            <a:ext cx="4144566" cy="295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450"/>
              <a:buFont typeface="Arial"/>
              <a:buChar char="•"/>
            </a:pPr>
            <a:r>
              <a:rPr lang="en-US" sz="14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Analyze titles and discover trends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9852660" y="2785110"/>
            <a:ext cx="4144566" cy="295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450"/>
              <a:buFont typeface="Arial"/>
              <a:buChar char="•"/>
            </a:pPr>
            <a:r>
              <a:rPr lang="en-US" sz="14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Enhanced ad targeting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5919" y="3295650"/>
            <a:ext cx="7150774" cy="16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6" name="Google Shape;10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/>
          <p:nvPr/>
        </p:nvSpPr>
        <p:spPr>
          <a:xfrm>
            <a:off x="721638" y="1058585"/>
            <a:ext cx="5155168" cy="64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050"/>
              <a:buFont typeface="MuseoModerno Medium"/>
              <a:buNone/>
            </a:pPr>
            <a:r>
              <a:rPr lang="en-US" sz="40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Data Overview</a:t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721638" y="2012156"/>
            <a:ext cx="7700724" cy="2385536"/>
          </a:xfrm>
          <a:prstGeom prst="roundRect">
            <a:avLst>
              <a:gd fmla="val 1297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729258" y="2019776"/>
            <a:ext cx="7685400" cy="59250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935355" y="2151102"/>
            <a:ext cx="3426738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Format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4237782" y="2151027"/>
            <a:ext cx="34266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JSON, ~210,000 records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729258" y="2612350"/>
            <a:ext cx="7685484" cy="59257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935355" y="2743676"/>
            <a:ext cx="3426738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Fields Used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4237782" y="2743676"/>
            <a:ext cx="34266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Headline, Short Description, Category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729258" y="3204924"/>
            <a:ext cx="7685484" cy="59257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935355" y="3336250"/>
            <a:ext cx="3426738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Time Range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4237857" y="3336250"/>
            <a:ext cx="34266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2012-2022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729258" y="3797498"/>
            <a:ext cx="7685400" cy="5925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935355" y="3928824"/>
            <a:ext cx="3426738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Top Categories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4237849" y="3928825"/>
            <a:ext cx="39708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POLITICS, WELLNESS, ENTERTAINMENT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721638" y="4629626"/>
            <a:ext cx="7700724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Sample from the dataset 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721638" y="5191482"/>
            <a:ext cx="6326434" cy="1692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Headline: </a:t>
            </a:r>
            <a:r>
              <a:rPr i="1" lang="en-US" sz="16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23 Of The Funniest Tweets About Cats And Dogs                                   </a:t>
            </a:r>
            <a:r>
              <a:rPr b="1" lang="en-US" sz="16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Short Description: </a:t>
            </a:r>
            <a:r>
              <a:rPr i="1" lang="en-US" sz="16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"Until you have a dog you don't understand what it means to do something for someone else."                                                                        </a:t>
            </a:r>
            <a:r>
              <a:rPr b="1" lang="en-US" sz="16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Category: Comedy</a:t>
            </a:r>
            <a:r>
              <a:rPr i="1" lang="en-US" sz="16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</a:t>
            </a:r>
            <a:r>
              <a:rPr b="1" lang="en-US" sz="16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Author: </a:t>
            </a:r>
            <a:r>
              <a:rPr lang="en-US" sz="16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Elyse Wanshel                                                                                                       </a:t>
            </a:r>
            <a:r>
              <a:rPr b="1" lang="en-US" sz="16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Publication Date: </a:t>
            </a:r>
            <a:r>
              <a:rPr lang="en-US" sz="16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September 23, 2022                                                                                          </a:t>
            </a:r>
            <a:r>
              <a:rPr b="1" lang="en-US" sz="16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Link: </a:t>
            </a:r>
            <a:r>
              <a:rPr lang="en-US" sz="1600" u="sng">
                <a:solidFill>
                  <a:srgbClr val="325F7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https://www.huffpost.com/entry/funniest-tweets</a:t>
            </a:r>
            <a:r>
              <a:rPr lang="en-US" sz="1600" u="sng">
                <a:solidFill>
                  <a:srgbClr val="325F7B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...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/>
          <p:nvPr/>
        </p:nvSpPr>
        <p:spPr>
          <a:xfrm>
            <a:off x="3947531" y="353457"/>
            <a:ext cx="7315200" cy="469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8214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2800"/>
              <a:buFont typeface="MuseoModerno Medium"/>
              <a:buNone/>
            </a:pPr>
            <a:r>
              <a:rPr lang="en-US" sz="280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Exploratory Data Analysis Findings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/>
          <p:nvPr/>
        </p:nvSpPr>
        <p:spPr>
          <a:xfrm>
            <a:off x="7485221" y="5501283"/>
            <a:ext cx="6634996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Calibri"/>
              <a:buNone/>
            </a:pPr>
            <a:r>
              <a:t/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120825" y="974200"/>
            <a:ext cx="14392800" cy="7164600"/>
          </a:xfrm>
          <a:prstGeom prst="roundRect">
            <a:avLst>
              <a:gd fmla="val 400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510175" y="1143625"/>
            <a:ext cx="20517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800"/>
              <a:buFont typeface="MuseoModerno Medium"/>
              <a:buNone/>
            </a:pPr>
            <a:r>
              <a:rPr lang="en-US" sz="28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Class Imbalance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510183" y="2118492"/>
            <a:ext cx="66351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777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POLITICS: ~35k records vs. several &lt; 1k</a:t>
            </a:r>
            <a:r>
              <a:rPr lang="en-US" sz="8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2" name="Google Shape;1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183" y="2414140"/>
            <a:ext cx="7425086" cy="44970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 txBox="1"/>
          <p:nvPr/>
        </p:nvSpPr>
        <p:spPr>
          <a:xfrm>
            <a:off x="8149694" y="1341175"/>
            <a:ext cx="5560200" cy="49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Observation: </a:t>
            </a:r>
            <a:r>
              <a:rPr lang="en-US" sz="2400">
                <a:solidFill>
                  <a:schemeClr val="dk1"/>
                </a:solidFill>
              </a:rPr>
              <a:t>The dataset is heavily imbalanced—POLITICS has ~35,000 articles, while many other categories have fewer than 1,000.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Consideration: </a:t>
            </a:r>
            <a:r>
              <a:rPr lang="en-US" sz="2400">
                <a:solidFill>
                  <a:schemeClr val="dk1"/>
                </a:solidFill>
              </a:rPr>
              <a:t>This imbalance can bias the model toward dominant classes and reduce overall performance on less-represented ones.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Action: </a:t>
            </a:r>
            <a:r>
              <a:rPr lang="en-US" sz="2400">
                <a:solidFill>
                  <a:schemeClr val="dk1"/>
                </a:solidFill>
              </a:rPr>
              <a:t>We'll evaluate models using macro-F1, while focusing 30 most frequent categories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34" name="Google Shape;13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9712" y="6256375"/>
            <a:ext cx="4039375" cy="173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"/>
          <p:cNvSpPr txBox="1"/>
          <p:nvPr/>
        </p:nvSpPr>
        <p:spPr>
          <a:xfrm>
            <a:off x="3010050" y="7128550"/>
            <a:ext cx="48069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Treats all data equally , Highlight poor </a:t>
            </a:r>
            <a:r>
              <a:rPr lang="en-US" sz="1800"/>
              <a:t>performance</a:t>
            </a:r>
            <a:r>
              <a:rPr lang="en-US" sz="1800"/>
              <a:t> on minority class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 txBox="1"/>
          <p:nvPr/>
        </p:nvSpPr>
        <p:spPr>
          <a:xfrm>
            <a:off x="3947531" y="353457"/>
            <a:ext cx="7315200" cy="469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8214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2800"/>
              <a:buFont typeface="MuseoModerno Medium"/>
              <a:buNone/>
            </a:pPr>
            <a:r>
              <a:rPr lang="en-US" sz="280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Exploratory Data Analysis Findings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7485221" y="5501283"/>
            <a:ext cx="6634996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Calibri"/>
              <a:buNone/>
            </a:pPr>
            <a:r>
              <a:t/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120825" y="962100"/>
            <a:ext cx="14376900" cy="7176600"/>
          </a:xfrm>
          <a:prstGeom prst="roundRect">
            <a:avLst>
              <a:gd fmla="val 400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510183" y="1284985"/>
            <a:ext cx="1731212" cy="490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482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804" y="1284985"/>
            <a:ext cx="5633231" cy="304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684" y="4652130"/>
            <a:ext cx="5675351" cy="30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23875" y="4702950"/>
            <a:ext cx="5751201" cy="30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83050" y="1339350"/>
            <a:ext cx="5751225" cy="304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/>
          <p:nvPr/>
        </p:nvSpPr>
        <p:spPr>
          <a:xfrm>
            <a:off x="3947531" y="353457"/>
            <a:ext cx="7315200" cy="469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8214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2800"/>
              <a:buFont typeface="MuseoModerno Medium"/>
              <a:buNone/>
            </a:pPr>
            <a:r>
              <a:rPr lang="en-US" sz="280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Exploratory Data Analysis Findings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7485221" y="5501283"/>
            <a:ext cx="6634996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Calibri"/>
              <a:buNone/>
            </a:pPr>
            <a:r>
              <a:t/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120825" y="974200"/>
            <a:ext cx="14408400" cy="7164600"/>
          </a:xfrm>
          <a:prstGeom prst="roundRect">
            <a:avLst>
              <a:gd fmla="val 400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510183" y="1284985"/>
            <a:ext cx="1731212" cy="490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Text Length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510183" y="2173517"/>
            <a:ext cx="66351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Headline: avg 58 chars; Description: avg 114 chars</a:t>
            </a:r>
            <a:r>
              <a:rPr lang="en-US" sz="8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 txBox="1"/>
          <p:nvPr/>
        </p:nvSpPr>
        <p:spPr>
          <a:xfrm>
            <a:off x="8022619" y="2657588"/>
            <a:ext cx="5560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Observation: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Some entries are missing text, while others contain unusually long descriptions.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Consideration: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Empty texts may reduce model effectiveness; long texts could skew TF-IDF representations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Action: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Remove entries with both fields empty or in case edges such as long texts (~0.01% of data).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8" name="Google Shape;15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566" y="2526440"/>
            <a:ext cx="7107191" cy="441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/>
          <p:nvPr/>
        </p:nvSpPr>
        <p:spPr>
          <a:xfrm>
            <a:off x="3947531" y="353457"/>
            <a:ext cx="7315200" cy="469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8214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2800"/>
              <a:buFont typeface="MuseoModerno Medium"/>
              <a:buNone/>
            </a:pPr>
            <a:r>
              <a:rPr lang="en-US" sz="280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Exploratory Data Analysis Findings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7485221" y="5501283"/>
            <a:ext cx="6634996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Calibri"/>
              <a:buNone/>
            </a:pPr>
            <a:r>
              <a:t/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120825" y="974200"/>
            <a:ext cx="14376900" cy="7164600"/>
          </a:xfrm>
          <a:prstGeom prst="roundRect">
            <a:avLst>
              <a:gd fmla="val 400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510183" y="1208785"/>
            <a:ext cx="17313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Temporal Coverage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510183" y="2173517"/>
            <a:ext cx="66351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Volume rises steadily from 2012 to 2017, then drops after 2018 when HuffPost reduced its archive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850"/>
              <a:buFont typeface="Arial"/>
              <a:buNone/>
            </a:pPr>
            <a:r>
              <a:rPr lang="en-US" sz="8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8" name="Google Shape;16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183" y="2718940"/>
            <a:ext cx="7425086" cy="449702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 txBox="1"/>
          <p:nvPr/>
        </p:nvSpPr>
        <p:spPr>
          <a:xfrm>
            <a:off x="8102569" y="2880275"/>
            <a:ext cx="55602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Observation: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Article volume increased steadily from 2012 to 2017, then declined sharply after 2018—likely due to HuffPost reducing its archival coverage.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Consideration: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This drop may introduce temporal bias and affect the model's ability to generalize to recent content.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Action: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Hold out the latest 12 months as a forward-looking test set to assess how well the model performs on contemporary data.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0" name="Google Shape;17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183" y="2718939"/>
            <a:ext cx="7425086" cy="4497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66c18ca1bf_0_5"/>
          <p:cNvSpPr txBox="1"/>
          <p:nvPr/>
        </p:nvSpPr>
        <p:spPr>
          <a:xfrm>
            <a:off x="3947531" y="353457"/>
            <a:ext cx="7315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8214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2800"/>
              <a:buFont typeface="MuseoModerno Medium"/>
              <a:buNone/>
            </a:pPr>
            <a:r>
              <a:rPr lang="en-US" sz="280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Exploratory Data Analysis Findings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366c18ca1bf_0_5"/>
          <p:cNvSpPr/>
          <p:nvPr/>
        </p:nvSpPr>
        <p:spPr>
          <a:xfrm>
            <a:off x="7485221" y="5501283"/>
            <a:ext cx="66351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Calibri"/>
              <a:buNone/>
            </a:pPr>
            <a:r>
              <a:t/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366c18ca1bf_0_5"/>
          <p:cNvSpPr/>
          <p:nvPr/>
        </p:nvSpPr>
        <p:spPr>
          <a:xfrm>
            <a:off x="120825" y="974200"/>
            <a:ext cx="14376900" cy="7164600"/>
          </a:xfrm>
          <a:prstGeom prst="roundRect">
            <a:avLst>
              <a:gd fmla="val 400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366c18ca1bf_0_5"/>
          <p:cNvSpPr/>
          <p:nvPr/>
        </p:nvSpPr>
        <p:spPr>
          <a:xfrm>
            <a:off x="510183" y="1208785"/>
            <a:ext cx="17313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Temporal Coverage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366c18ca1bf_0_5"/>
          <p:cNvSpPr/>
          <p:nvPr/>
        </p:nvSpPr>
        <p:spPr>
          <a:xfrm>
            <a:off x="510183" y="2173517"/>
            <a:ext cx="66351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Volume rises steadily from 2012 to 2017, then drops after 2018 when HuffPost reduced its archive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850"/>
              <a:buFont typeface="Arial"/>
              <a:buNone/>
            </a:pPr>
            <a:r>
              <a:rPr lang="en-US" sz="8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0" name="Google Shape;180;g366c18ca1bf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183" y="2718940"/>
            <a:ext cx="7425086" cy="449702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366c18ca1bf_0_5"/>
          <p:cNvSpPr txBox="1"/>
          <p:nvPr/>
        </p:nvSpPr>
        <p:spPr>
          <a:xfrm>
            <a:off x="8140144" y="3218475"/>
            <a:ext cx="556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score overall :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67.52%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2" name="Google Shape;182;g366c18ca1bf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183" y="2718939"/>
            <a:ext cx="7425086" cy="449702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366c18ca1bf_0_5"/>
          <p:cNvSpPr txBox="1"/>
          <p:nvPr/>
        </p:nvSpPr>
        <p:spPr>
          <a:xfrm>
            <a:off x="8140150" y="3889325"/>
            <a:ext cx="5980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score (test contain articles from 2020-2022 )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61.73%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2025-06-05T07:45:23Z</dcterms:created>
  <dc:creator>PptxGenJS</dc:creator>
</cp:coreProperties>
</file>